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72" r:id="rId8"/>
    <p:sldId id="273" r:id="rId9"/>
    <p:sldId id="271" r:id="rId10"/>
    <p:sldId id="295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75" r:id="rId28"/>
    <p:sldId id="278" r:id="rId29"/>
    <p:sldId id="279" r:id="rId30"/>
    <p:sldId id="292" r:id="rId31"/>
    <p:sldId id="294" r:id="rId32"/>
    <p:sldId id="289" r:id="rId33"/>
    <p:sldId id="291" r:id="rId34"/>
    <p:sldId id="290" r:id="rId35"/>
    <p:sldId id="296" r:id="rId36"/>
    <p:sldId id="297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6760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3B50-1400-405B-BB2D-437DE54AA377}" type="datetimeFigureOut">
              <a:rPr lang="sr-Latn-CS" smtClean="0"/>
              <a:pPr/>
              <a:t>11.4.2011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Kompozitni materijali ojačani diskontinualnim vlaknima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sr-Latn-CS" sz="3600" dirty="0" smtClean="0"/>
              <a:t>Problemi vezani za upotrebu kratkih vlakana promenljivog poprečnog preseka</a:t>
            </a:r>
            <a:endParaRPr lang="sr-Latn-C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1828799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Osnovni problem je proizvodnja.</a:t>
            </a:r>
          </a:p>
          <a:p>
            <a:r>
              <a:rPr lang="sr-Latn-CS" sz="2000" b="1" dirty="0" smtClean="0"/>
              <a:t>U </a:t>
            </a:r>
            <a:r>
              <a:rPr lang="sr-Latn-CS" sz="2000" b="1" dirty="0" smtClean="0"/>
              <a:t>laboratorijskim uslovima </a:t>
            </a:r>
            <a:r>
              <a:rPr lang="sr-Latn-CS" sz="2000" b="1" dirty="0" smtClean="0"/>
              <a:t>je korišćena metoda topljenja krajeva vlakana plamenom, što u masovnoj proizvodnji nije izvodljivo.</a:t>
            </a:r>
          </a:p>
          <a:p>
            <a:r>
              <a:rPr lang="sr-Latn-CS" sz="2000" b="1" dirty="0" smtClean="0"/>
              <a:t>Predlog: - isecanje kontinualnih vlakana promenljivog poprečnog preseka.</a:t>
            </a:r>
          </a:p>
          <a:p>
            <a:pPr>
              <a:buNone/>
            </a:pPr>
            <a:endParaRPr lang="sr-Latn-C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5105400" cy="186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0292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sr-Latn-CS" sz="2000" b="1" dirty="0" smtClean="0"/>
              <a:t>Proizvodnja kontinualnih vlakana promenljivog poprečnog preseka je takođe problematična, zbog konstantnog otvora za izvlačenje vlakana u procesu proizvodnje.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sr-Latn-CS" sz="2000" b="1" dirty="0" smtClean="0"/>
              <a:t>Moguće rešenje: - plastična deformacija vlakana neposredno nakon izvlačenja vlakana, dok su još uvek u viskoznom stanju.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Dobijanje kompozitnih materijala sa diskontinualnim vlaknima sa polimernom osnovom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5259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U otvorenom kalupu:  1. Ručno kalupovanje</a:t>
            </a:r>
          </a:p>
          <a:p>
            <a:pPr>
              <a:buNone/>
            </a:pPr>
            <a:r>
              <a:rPr lang="sr-Latn-CS" sz="2800" dirty="0" smtClean="0"/>
              <a:t>				          2. Ručno naprskavanje</a:t>
            </a:r>
          </a:p>
          <a:p>
            <a:pPr>
              <a:buNone/>
            </a:pPr>
            <a:endParaRPr lang="sr-Latn-CS" sz="2800" dirty="0" smtClean="0"/>
          </a:p>
          <a:p>
            <a:r>
              <a:rPr lang="sr-Latn-CS" sz="2800" dirty="0" smtClean="0"/>
              <a:t>U zatorenom kalupu:   1. Toplo formiranje</a:t>
            </a:r>
          </a:p>
          <a:p>
            <a:pPr>
              <a:buNone/>
            </a:pPr>
            <a:r>
              <a:rPr lang="sr-Latn-CS" sz="2800" dirty="0" smtClean="0"/>
              <a:t>				           2. Konvencionalno brizganje</a:t>
            </a:r>
          </a:p>
          <a:p>
            <a:pPr>
              <a:buNone/>
            </a:pPr>
            <a:r>
              <a:rPr lang="sr-Latn-CS" sz="2800" dirty="0" smtClean="0"/>
              <a:t>                                             3. </a:t>
            </a:r>
            <a:r>
              <a:rPr lang="sr-Latn-CS" sz="2800" dirty="0" smtClean="0"/>
              <a:t>Brizganje </a:t>
            </a:r>
            <a:r>
              <a:rPr lang="sr-Latn-CS" sz="2800" dirty="0" smtClean="0"/>
              <a:t>presovanjem</a:t>
            </a:r>
          </a:p>
          <a:p>
            <a:pPr>
              <a:buNone/>
            </a:pPr>
            <a:r>
              <a:rPr lang="sr-Latn-CS" dirty="0" smtClean="0"/>
              <a:t>					  </a:t>
            </a:r>
            <a:endParaRPr lang="sr-Latn-C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Ručno kalupovanje</a:t>
            </a:r>
            <a:endParaRPr lang="sr-Latn-C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434119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4648200" y="3135868"/>
            <a:ext cx="4419600" cy="3645932"/>
            <a:chOff x="4876800" y="3352800"/>
            <a:chExt cx="4038600" cy="33411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 l="7240" t="9935" r="4072" b="8496"/>
            <a:stretch>
              <a:fillRect/>
            </a:stretch>
          </p:blipFill>
          <p:spPr bwMode="auto">
            <a:xfrm>
              <a:off x="4876800" y="3429000"/>
              <a:ext cx="3733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105400" y="6324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Kalup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7600" y="3352800"/>
              <a:ext cx="1447800" cy="10999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Sloj presovanih kratkih vlakana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3657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</a:t>
              </a:r>
              <a:endParaRPr lang="sr-Latn-C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44196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Rectangle 14"/>
            <p:cNvSpPr/>
            <p:nvPr/>
          </p:nvSpPr>
          <p:spPr>
            <a:xfrm rot="18033546">
              <a:off x="6166136" y="4682353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1495961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 prethodno obloženi kalup se nanese sloj presovanih kratkih vlakana (staklenih), a preko toga se nanese osnova (poliestarska smola). Unutrašnja strana se ručno ravna valjkom.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jeftin i pogodan za najveće radne predmete (čamci, bazeni)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Pogodan postupak samo za male serije.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Ručno naprskavanje</a:t>
            </a:r>
            <a:endParaRPr lang="sr-Latn-C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6576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Smola</a:t>
            </a:r>
            <a:endParaRPr lang="sr-Latn-CS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0"/>
            <a:ext cx="262104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2819400" y="3124200"/>
            <a:ext cx="6096000" cy="3444494"/>
            <a:chOff x="3048000" y="3124200"/>
            <a:chExt cx="6096000" cy="3444494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0" y="3200400"/>
              <a:ext cx="5753100" cy="3368294"/>
              <a:chOff x="5257800" y="685800"/>
              <a:chExt cx="5753100" cy="3368294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0" y="685800"/>
                <a:ext cx="5676900" cy="336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162800" y="3657600"/>
                <a:ext cx="1295400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Kalup</a:t>
                </a:r>
                <a:endParaRPr lang="sr-Latn-C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57800" y="1600200"/>
                <a:ext cx="1066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Smola    </a:t>
                </a:r>
                <a:endParaRPr lang="sr-Latn-CS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943600" y="3124200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Kratka vlakna    </a:t>
              </a:r>
              <a:endParaRPr lang="sr-Latn-C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4343400"/>
              <a:ext cx="1066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“Pištolj”    </a:t>
              </a:r>
              <a:endParaRPr lang="sr-Latn-C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3657600"/>
              <a:ext cx="121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Katalizator</a:t>
              </a:r>
            </a:p>
            <a:p>
              <a:pPr algn="ctr"/>
              <a:r>
                <a:rPr lang="sr-Latn-CS" b="1" dirty="0" smtClean="0"/>
                <a:t>    </a:t>
              </a:r>
              <a:endParaRPr lang="sr-Latn-C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77200" y="3849469"/>
              <a:ext cx="1066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Opcioni gel    </a:t>
              </a:r>
              <a:endParaRPr lang="sr-Latn-C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14959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 prethodno obloženi kalup se naprskava istovremeno i osnova (poliestarska smola) i vlakna (staklena), koja se isecaju u samom pištolju.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jeftin i pogodan za velike radne predmete. 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Pogodan postupak samo za male serije.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Toplo formiranje</a:t>
            </a:r>
            <a:endParaRPr lang="sr-Latn-C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3810000"/>
            <a:ext cx="9144000" cy="2971800"/>
            <a:chOff x="0" y="3276600"/>
            <a:chExt cx="9144000" cy="29718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3276600"/>
              <a:ext cx="7086600" cy="2971800"/>
              <a:chOff x="1447800" y="3276600"/>
              <a:chExt cx="7086600" cy="29718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71800" y="3276600"/>
                <a:ext cx="5562600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971800" y="58674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Izbijač</a:t>
                </a:r>
                <a:endParaRPr lang="sr-Latn-C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667000" y="38862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Gornji kalup</a:t>
                </a:r>
                <a:endParaRPr lang="sr-Latn-C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47800" y="4535269"/>
                <a:ext cx="3048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Sirovi materijal </a:t>
                </a:r>
              </a:p>
              <a:p>
                <a:pPr algn="ctr"/>
                <a:r>
                  <a:rPr lang="sr-Latn-CS" b="1" dirty="0" smtClean="0"/>
                  <a:t>(monomer/polimer + vlakna)</a:t>
                </a:r>
                <a:endParaRPr lang="sr-Latn-C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90800" y="51816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Donji kalup</a:t>
                </a:r>
                <a:endParaRPr lang="sr-Latn-CS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781800" y="4724400"/>
              <a:ext cx="2362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Kompozitni materijal </a:t>
              </a:r>
            </a:p>
            <a:p>
              <a:pPr algn="ctr"/>
              <a:r>
                <a:rPr lang="sr-Latn-CS" b="1" dirty="0" smtClean="0"/>
                <a:t>(polimer + vlakna)</a:t>
              </a:r>
              <a:endParaRPr lang="sr-Latn-CS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6324600" y="5029200"/>
              <a:ext cx="609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81000" y="1295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U ovom postupku se sirovi materijal (mešavina polimera i monomera i vlakana) dejstvom </a:t>
            </a:r>
            <a:r>
              <a:rPr lang="sr-Latn-CS" sz="2000" b="1" dirty="0" smtClean="0"/>
              <a:t>pritiska </a:t>
            </a:r>
            <a:r>
              <a:rPr lang="sr-Latn-CS" sz="2000" b="1" dirty="0" smtClean="0"/>
              <a:t>i povišene temperature polimerizuje i dobija kompozitni materijal.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Postupak je srodan kovanju, ali traje duže i tokom procesiranja dolazi do transformacije materijala osnove.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Najčešće se primenjuje za kompozitne materijale sa osnovom tipa termoreaktivnog polimera.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Pogodan za radne predmete ravnih ili blago zakrivljenih površina.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Konvencionalno brizganje</a:t>
            </a:r>
            <a:endParaRPr lang="sr-Latn-C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90600" y="3925669"/>
            <a:ext cx="7010400" cy="2932331"/>
            <a:chOff x="762000" y="3505200"/>
            <a:chExt cx="7010400" cy="2932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3505200"/>
              <a:ext cx="5519738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 15"/>
            <p:cNvGrpSpPr/>
            <p:nvPr/>
          </p:nvGrpSpPr>
          <p:grpSpPr>
            <a:xfrm>
              <a:off x="762000" y="3657600"/>
              <a:ext cx="7010400" cy="2779931"/>
              <a:chOff x="762000" y="3657600"/>
              <a:chExt cx="7010400" cy="27799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953000" y="36576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Kalup</a:t>
                </a:r>
                <a:endParaRPr lang="sr-Latn-C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572000"/>
                <a:ext cx="12954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sr-Latn-CS" b="1" dirty="0" smtClean="0"/>
              </a:p>
              <a:p>
                <a:pPr algn="ctr"/>
                <a:r>
                  <a:rPr lang="sr-Latn-CS" b="1" dirty="0" smtClean="0"/>
                  <a:t>Izbijači</a:t>
                </a:r>
              </a:p>
              <a:p>
                <a:pPr algn="ctr"/>
                <a:endParaRPr lang="sr-Latn-C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10200" y="59436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Dizna</a:t>
                </a:r>
                <a:endParaRPr lang="sr-Latn-C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43434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Levak</a:t>
                </a:r>
                <a:endParaRPr lang="sr-Latn-C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2000" y="4343400"/>
                <a:ext cx="1676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Polimerne granule+vlakna</a:t>
                </a:r>
                <a:endParaRPr lang="sr-Latn-C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05200" y="5638800"/>
                <a:ext cx="914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Grejači</a:t>
                </a:r>
              </a:p>
              <a:p>
                <a:pPr algn="ctr"/>
                <a:endParaRPr lang="sr-Latn-C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48000" y="5943600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Vijak</a:t>
                </a:r>
                <a:endParaRPr lang="sr-Latn-C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95800" y="56388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Konus</a:t>
                </a:r>
                <a:endParaRPr lang="sr-Latn-C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62400" y="59436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Cilindar</a:t>
                </a:r>
                <a:endParaRPr lang="sr-Latn-CS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76800" y="5943600"/>
                <a:ext cx="533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00200" y="5791200"/>
                <a:ext cx="1371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Obrtno kretanje</a:t>
                </a:r>
                <a:endParaRPr lang="sr-Latn-CS" b="1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81000" y="13716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identičan brizganju polimera, s razlikom što se u granulat dodaju i kratka ojačavajuća vlakna.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Najčešće se primenjuje za kompozitne materijale sa osnovom tipa termoplastičnog polimera.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Pogodan postupak za masovnu proizvodnju delova vrlo složene konfiguracije.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Brži postupak u odnosu na toplo formiranje.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Nedostatak je vrlo mala dužina ojačavajućih vlakana i samim tim ograničen stepen ojačanja kompozitnog materijala.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Brizganje presovanjem</a:t>
            </a:r>
            <a:endParaRPr lang="sr-Latn-C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62400" y="2362200"/>
            <a:ext cx="4800600" cy="3389531"/>
            <a:chOff x="1447800" y="3429000"/>
            <a:chExt cx="4800600" cy="338953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4200" y="3429000"/>
              <a:ext cx="3124200" cy="321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029200" y="38862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Grejači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7200" y="6172200"/>
              <a:ext cx="1066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Radni predmet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9800" y="6324600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Izbacivač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5410200"/>
              <a:ext cx="17526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Kalup (preformirana vlakna)</a:t>
              </a:r>
              <a:endParaRPr lang="sr-Latn-C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67000" y="4114800"/>
              <a:ext cx="533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sr-Latn-CS" b="1" dirty="0" smtClean="0"/>
                <a:t>Žig</a:t>
              </a:r>
              <a:endParaRPr lang="sr-Latn-C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5105400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CS" b="1" dirty="0" smtClean="0"/>
                <a:t>Ulivni kanal</a:t>
              </a:r>
              <a:endParaRPr lang="sr-Latn-C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4724400"/>
              <a:ext cx="99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CS" b="1" dirty="0" smtClean="0"/>
                <a:t>Sirovina</a:t>
              </a:r>
              <a:endParaRPr lang="sr-Latn-C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4800" y="4114800"/>
              <a:ext cx="685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8600" y="4038600"/>
              <a:ext cx="106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r-Latn-CS" b="1" dirty="0" smtClean="0"/>
                <a:t>Prenosni kalup</a:t>
              </a:r>
              <a:endParaRPr lang="sr-Latn-C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1371600"/>
            <a:ext cx="3886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sr-Latn-CS" sz="2000" b="1" dirty="0" smtClean="0"/>
              <a:t> U šupljinu u kalupu se postave preformirana vlakna. Polimer se postavlja u prenosni kalup, zagreva se i smekšava. Nakon toga, dejstvom žiga dolazi do brizganja u kalup i mešanja sa vlaknima.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r-Latn-CS" sz="2000" b="1" dirty="0" smtClean="0"/>
              <a:t>Proces je sporiji u odnosu na konvencionalno brizganje, ali je brži od toplog formiranja.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r-Latn-CS" sz="2000" b="1" dirty="0" smtClean="0"/>
              <a:t>Koristi se za radne predmete velikih dimenzija i konfiguracije koja je složenija u odnosu na delove koji se dobijaju toplim formiranjem, ali manje složene od delova dobijenih konvencionalnim brizganjem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3200" b="1" dirty="0" smtClean="0"/>
              <a:t>Dobijanje kompozitnih materijala sa diskontinualnim vlaknima i metalnom osnovom</a:t>
            </a:r>
            <a:endParaRPr lang="sr-Latn-C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057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sr-Latn-CS" dirty="0" smtClean="0"/>
              <a:t>Livenjem</a:t>
            </a:r>
          </a:p>
          <a:p>
            <a:pPr marL="514350" indent="-514350" eaLnBrk="1" hangingPunct="1">
              <a:buNone/>
            </a:pPr>
            <a:endParaRPr lang="sr-Latn-CS" dirty="0" smtClean="0"/>
          </a:p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sr-Latn-CS" dirty="0" smtClean="0"/>
              <a:t>Metalurgijom praha (sinterovanjem)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229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sa umešavanjem ojačavajućih čestica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</a:t>
            </a:r>
            <a:endParaRPr lang="sr-Latn-CS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3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pod pritiskom:	1. gasno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2. 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3. indirektno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b="1" smtClean="0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33528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sa umešavanjem ojačavajućih čestica: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jednostavan i jeftin proces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mešanje je potrebno za za dobijanje jednake distribucije i sprečavanje aglomeracije čestica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67200" y="3152775"/>
            <a:ext cx="4876800" cy="3476625"/>
            <a:chOff x="4038600" y="2819400"/>
            <a:chExt cx="4876800" cy="3476625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3048000"/>
              <a:ext cx="4286250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17526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Ubacivanje ojačavajućih </a:t>
              </a:r>
              <a:r>
                <a:rPr lang="sr-Latn-CS" b="1" dirty="0" smtClean="0">
                  <a:latin typeface="Calibri" pitchFamily="34" charset="0"/>
                </a:rPr>
                <a:t>vlakana</a:t>
              </a:r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28679" name="TextBox 6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Sud</a:t>
              </a:r>
            </a:p>
          </p:txBody>
        </p:sp>
        <p:sp>
          <p:nvSpPr>
            <p:cNvPr id="28680" name="TextBox 7"/>
            <p:cNvSpPr txBox="1">
              <a:spLocks noChangeArrowheads="1"/>
            </p:cNvSpPr>
            <p:nvPr/>
          </p:nvSpPr>
          <p:spPr bwMode="auto">
            <a:xfrm>
              <a:off x="7162800" y="44196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Grejači</a:t>
              </a:r>
            </a:p>
          </p:txBody>
        </p:sp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7162800" y="4763869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kompozit</a:t>
              </a:r>
            </a:p>
          </p:txBody>
        </p:sp>
        <p:sp>
          <p:nvSpPr>
            <p:cNvPr id="28682" name="TextBox 9"/>
            <p:cNvSpPr txBox="1">
              <a:spLocks noChangeArrowheads="1"/>
            </p:cNvSpPr>
            <p:nvPr/>
          </p:nvSpPr>
          <p:spPr bwMode="auto">
            <a:xfrm>
              <a:off x="7162800" y="51054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Mešač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 smtClean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 smtClean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Disperziono ojačani</a:t>
            </a:r>
            <a:r>
              <a:rPr lang="sr-Latn-CS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</a:t>
            </a:r>
            <a:r>
              <a:rPr lang="sr-Latn-CS" sz="2400" b="1" dirty="0" smtClean="0">
                <a:latin typeface="+mn-lt"/>
              </a:rPr>
              <a:t>nitima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2362200" y="3657600"/>
            <a:ext cx="23622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305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pod </a:t>
            </a:r>
            <a:r>
              <a:rPr lang="sr-Latn-C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pritiskom</a:t>
            </a:r>
            <a:endParaRPr lang="sr-Latn-C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složeniji i skuplji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proces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minimalna poroznost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dobijanje sitnozrne </a:t>
            </a:r>
            <a:r>
              <a:rPr lang="sr-Latn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strukture</a:t>
            </a: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46375" y="3048000"/>
            <a:ext cx="6473825" cy="3617952"/>
            <a:chOff x="2745828" y="3048000"/>
            <a:chExt cx="6474372" cy="3618170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5828" y="3048000"/>
              <a:ext cx="6474372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Box 6"/>
            <p:cNvSpPr txBox="1">
              <a:spLocks noChangeArrowheads="1"/>
            </p:cNvSpPr>
            <p:nvPr/>
          </p:nvSpPr>
          <p:spPr bwMode="auto">
            <a:xfrm>
              <a:off x="3733800" y="3429000"/>
              <a:ext cx="1524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Tečni metal</a:t>
              </a:r>
            </a:p>
          </p:txBody>
        </p:sp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6096000" y="3288268"/>
              <a:ext cx="2209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>
                  <a:latin typeface="Calibri" pitchFamily="34" charset="0"/>
                </a:rPr>
                <a:t>Azot pod pritiskom</a:t>
              </a:r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3276600" y="6019800"/>
              <a:ext cx="1524000" cy="646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 dirty="0" smtClean="0">
                  <a:latin typeface="Calibri" pitchFamily="34" charset="0"/>
                </a:rPr>
                <a:t>Presovana vlakna</a:t>
              </a:r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6172200" y="6019800"/>
              <a:ext cx="23622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</p:grp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228600" y="3810000"/>
            <a:ext cx="2133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latin typeface="Calibri" pitchFamily="34" charset="0"/>
              </a:rPr>
              <a:t>Gasno livenje pod pritiskom:</a:t>
            </a:r>
          </a:p>
          <a:p>
            <a:endParaRPr lang="sr-Latn-CS" sz="24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2400" b="1">
                <a:latin typeface="Calibri" pitchFamily="34" charset="0"/>
              </a:rPr>
              <a:t>Pogodno za velike radne predmete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85800"/>
            <a:ext cx="3124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Direktno livenje </a:t>
            </a:r>
            <a:r>
              <a:rPr lang="sr-Latn-CS" sz="2800" b="1" dirty="0" smtClean="0">
                <a:latin typeface="+mn-lt"/>
              </a:rPr>
              <a:t>pod pritiskom</a:t>
            </a:r>
            <a:r>
              <a:rPr lang="sr-Latn-CS" sz="2800" b="1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potreban tačan proračun zapremine za popunu kalupa jer nema ulivnog sistema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2971800"/>
            <a:ext cx="6553200" cy="3657600"/>
            <a:chOff x="2819400" y="0"/>
            <a:chExt cx="6019800" cy="3205163"/>
          </a:xfrm>
        </p:grpSpPr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2262" y="304800"/>
              <a:ext cx="4990738" cy="290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TextBox 15"/>
            <p:cNvSpPr txBox="1">
              <a:spLocks noChangeArrowheads="1"/>
            </p:cNvSpPr>
            <p:nvPr/>
          </p:nvSpPr>
          <p:spPr bwMode="auto">
            <a:xfrm>
              <a:off x="7086600" y="2362200"/>
              <a:ext cx="1752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sto</a:t>
              </a:r>
            </a:p>
            <a:p>
              <a:r>
                <a:rPr lang="sr-Latn-CS" b="1">
                  <a:latin typeface="Calibri" pitchFamily="34" charset="0"/>
                </a:rPr>
                <a:t>Osnovna ploča</a:t>
              </a:r>
            </a:p>
          </p:txBody>
        </p:sp>
        <p:sp>
          <p:nvSpPr>
            <p:cNvPr id="30726" name="TextBox 16"/>
            <p:cNvSpPr txBox="1">
              <a:spLocks noChangeArrowheads="1"/>
            </p:cNvSpPr>
            <p:nvPr/>
          </p:nvSpPr>
          <p:spPr bwMode="auto">
            <a:xfrm>
              <a:off x="3810000" y="2438400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Izbacivač</a:t>
              </a:r>
            </a:p>
          </p:txBody>
        </p:sp>
        <p:sp>
          <p:nvSpPr>
            <p:cNvPr id="30727" name="TextBox 17"/>
            <p:cNvSpPr txBox="1">
              <a:spLocks noChangeArrowheads="1"/>
            </p:cNvSpPr>
            <p:nvPr/>
          </p:nvSpPr>
          <p:spPr bwMode="auto">
            <a:xfrm>
              <a:off x="7162800" y="9260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</a:t>
              </a:r>
            </a:p>
          </p:txBody>
        </p:sp>
        <p:sp>
          <p:nvSpPr>
            <p:cNvPr id="30728" name="TextBox 18"/>
            <p:cNvSpPr txBox="1">
              <a:spLocks noChangeArrowheads="1"/>
            </p:cNvSpPr>
            <p:nvPr/>
          </p:nvSpPr>
          <p:spPr bwMode="auto">
            <a:xfrm>
              <a:off x="7162800" y="6212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Kalup</a:t>
              </a:r>
            </a:p>
          </p:txBody>
        </p:sp>
        <p:sp>
          <p:nvSpPr>
            <p:cNvPr id="30729" name="TextBox 19"/>
            <p:cNvSpPr txBox="1">
              <a:spLocks noChangeArrowheads="1"/>
            </p:cNvSpPr>
            <p:nvPr/>
          </p:nvSpPr>
          <p:spPr bwMode="auto">
            <a:xfrm>
              <a:off x="7162800" y="3048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Pritiskivač     </a:t>
              </a:r>
            </a:p>
          </p:txBody>
        </p:sp>
        <p:sp>
          <p:nvSpPr>
            <p:cNvPr id="30730" name="TextBox 20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1981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Tečni metal</a:t>
              </a:r>
            </a:p>
            <a:p>
              <a:pPr algn="r"/>
              <a:r>
                <a:rPr lang="sr-Latn-CS" b="1">
                  <a:latin typeface="Calibri" pitchFamily="34" charset="0"/>
                </a:rPr>
                <a:t>Presovane čestice</a:t>
              </a:r>
            </a:p>
          </p:txBody>
        </p:sp>
        <p:sp>
          <p:nvSpPr>
            <p:cNvPr id="30731" name="TextBox 21"/>
            <p:cNvSpPr txBox="1">
              <a:spLocks noChangeArrowheads="1"/>
            </p:cNvSpPr>
            <p:nvPr/>
          </p:nvSpPr>
          <p:spPr bwMode="auto">
            <a:xfrm>
              <a:off x="4495800" y="0"/>
              <a:ext cx="1066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Dejstvo pritiska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28956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Indirektno 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protok je kontrolisan kroz ulivni </a:t>
            </a:r>
            <a:r>
              <a:rPr lang="sr-Latn-CS" sz="2400" b="1" dirty="0" smtClean="0">
                <a:latin typeface="+mn-lt"/>
              </a:rPr>
              <a:t>sistem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 smtClean="0">
                <a:latin typeface="+mn-lt"/>
              </a:rPr>
              <a:t>pogodno za manje radne predmete složenije konguracije</a:t>
            </a:r>
            <a:endParaRPr lang="sr-Latn-CS" sz="2400" b="1" dirty="0">
              <a:latin typeface="+mn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7600" y="2133600"/>
            <a:ext cx="5105400" cy="4103688"/>
            <a:chOff x="4114800" y="3212068"/>
            <a:chExt cx="4419600" cy="3645932"/>
          </a:xfrm>
        </p:grpSpPr>
        <p:pic>
          <p:nvPicPr>
            <p:cNvPr id="31748" name="Picture 3"/>
            <p:cNvPicPr>
              <a:picLocks noChangeAspect="1" noChangeArrowheads="1"/>
            </p:cNvPicPr>
            <p:nvPr/>
          </p:nvPicPr>
          <p:blipFill>
            <a:blip r:embed="rId2"/>
            <a:srcRect t="6430"/>
            <a:stretch>
              <a:fillRect/>
            </a:stretch>
          </p:blipFill>
          <p:spPr bwMode="auto">
            <a:xfrm>
              <a:off x="4114800" y="3276600"/>
              <a:ext cx="4191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05600" y="3212068"/>
              <a:ext cx="1828800" cy="3177064"/>
              <a:chOff x="6705600" y="3212068"/>
              <a:chExt cx="1828800" cy="3177064"/>
            </a:xfrm>
          </p:grpSpPr>
          <p:sp>
            <p:nvSpPr>
              <p:cNvPr id="31750" name="TextBox 6"/>
              <p:cNvSpPr txBox="1">
                <a:spLocks noChangeArrowheads="1"/>
              </p:cNvSpPr>
              <p:nvPr/>
            </p:nvSpPr>
            <p:spPr bwMode="auto">
              <a:xfrm>
                <a:off x="6705600" y="60198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Klip</a:t>
                </a:r>
              </a:p>
            </p:txBody>
          </p:sp>
          <p:sp>
            <p:nvSpPr>
              <p:cNvPr id="31751" name="TextBox 7"/>
              <p:cNvSpPr txBox="1">
                <a:spLocks noChangeArrowheads="1"/>
              </p:cNvSpPr>
              <p:nvPr/>
            </p:nvSpPr>
            <p:spPr bwMode="auto">
              <a:xfrm>
                <a:off x="6705600" y="5486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Cilindar</a:t>
                </a:r>
              </a:p>
              <a:p>
                <a:endParaRPr lang="sr-Latn-CS" b="1">
                  <a:latin typeface="Calibri" pitchFamily="34" charset="0"/>
                </a:endParaRPr>
              </a:p>
            </p:txBody>
          </p:sp>
          <p:sp>
            <p:nvSpPr>
              <p:cNvPr id="31752" name="TextBox 8"/>
              <p:cNvSpPr txBox="1">
                <a:spLocks noChangeArrowheads="1"/>
              </p:cNvSpPr>
              <p:nvPr/>
            </p:nvSpPr>
            <p:spPr bwMode="auto">
              <a:xfrm>
                <a:off x="6781800" y="41910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Kalup</a:t>
                </a:r>
              </a:p>
            </p:txBody>
          </p:sp>
          <p:sp>
            <p:nvSpPr>
              <p:cNvPr id="31753" name="TextBox 9"/>
              <p:cNvSpPr txBox="1">
                <a:spLocks noChangeArrowheads="1"/>
              </p:cNvSpPr>
              <p:nvPr/>
            </p:nvSpPr>
            <p:spPr bwMode="auto">
              <a:xfrm>
                <a:off x="6781800" y="38216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Odlivci</a:t>
                </a:r>
              </a:p>
            </p:txBody>
          </p:sp>
          <p:sp>
            <p:nvSpPr>
              <p:cNvPr id="31754" name="TextBox 10"/>
              <p:cNvSpPr txBox="1">
                <a:spLocks noChangeArrowheads="1"/>
              </p:cNvSpPr>
              <p:nvPr/>
            </p:nvSpPr>
            <p:spPr bwMode="auto">
              <a:xfrm>
                <a:off x="6781800" y="32120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Jezgra</a:t>
                </a:r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6781800" y="4724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Usmeravanje tečnog metala</a:t>
                </a: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4114800" cy="1143000"/>
          </a:xfrm>
        </p:spPr>
        <p:txBody>
          <a:bodyPr/>
          <a:lstStyle/>
          <a:p>
            <a:pPr eaLnBrk="1" hangingPunct="1"/>
            <a:r>
              <a:rPr lang="sr-Latn-CS" b="1" smtClean="0"/>
              <a:t>Sinterovanje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5000" y="4495800"/>
            <a:ext cx="5638800" cy="2590800"/>
            <a:chOff x="2743200" y="1295400"/>
            <a:chExt cx="3352800" cy="1466910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9400" y="1295400"/>
              <a:ext cx="3276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čestice</a:t>
              </a:r>
            </a:p>
          </p:txBody>
        </p:sp>
        <p:sp>
          <p:nvSpPr>
            <p:cNvPr id="32775" name="TextBox 5"/>
            <p:cNvSpPr txBox="1">
              <a:spLocks noChangeArrowheads="1"/>
            </p:cNvSpPr>
            <p:nvPr/>
          </p:nvSpPr>
          <p:spPr bwMode="auto">
            <a:xfrm>
              <a:off x="41148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pore</a:t>
              </a:r>
            </a:p>
          </p:txBody>
        </p:sp>
      </p:grpSp>
      <p:sp>
        <p:nvSpPr>
          <p:cNvPr id="32772" name="TextBox 14"/>
          <p:cNvSpPr txBox="1">
            <a:spLocks noChangeArrowheads="1"/>
          </p:cNvSpPr>
          <p:nvPr/>
        </p:nvSpPr>
        <p:spPr bwMode="auto">
          <a:xfrm>
            <a:off x="609600" y="1447800"/>
            <a:ext cx="777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Konvencionalno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Izostatičko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Sinterovanje istiskivanjem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95600" y="1524000"/>
            <a:ext cx="6248400" cy="5181600"/>
            <a:chOff x="-533400" y="2286000"/>
            <a:chExt cx="4722628" cy="4305300"/>
          </a:xfrm>
        </p:grpSpPr>
        <p:pic>
          <p:nvPicPr>
            <p:cNvPr id="3379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donji žig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3799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997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 smtClean="0">
                  <a:latin typeface="Calibri" pitchFamily="34" charset="0"/>
                </a:rPr>
                <a:t>Prah osnove i vlakna</a:t>
              </a:r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33800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3801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141228" cy="306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sinterovanje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04800"/>
            <a:ext cx="4572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Konvencionalno sinterovanje: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jednostavan proces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neravnomeran pritisak i raspored poroznosti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663575"/>
            <a:ext cx="3048000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Izostatičko sinterovanje (HIP-hot isostatic pressing):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Ravnomerno dejstvo pritiska sa svih strana i ravnomerna poroznost proizvoda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92550" y="2743200"/>
            <a:ext cx="4870450" cy="3581400"/>
            <a:chOff x="3892923" y="2743200"/>
            <a:chExt cx="4870077" cy="35814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92923" y="2743200"/>
              <a:ext cx="4108077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9050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Argon pod pritiskom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6934200" y="4484132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predmet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3" name="TextBox 8"/>
            <p:cNvSpPr txBox="1">
              <a:spLocks noChangeArrowheads="1"/>
            </p:cNvSpPr>
            <p:nvPr/>
          </p:nvSpPr>
          <p:spPr bwMode="auto">
            <a:xfrm>
              <a:off x="7010400" y="5040868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Čelični lim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4" name="TextBox 9"/>
            <p:cNvSpPr txBox="1">
              <a:spLocks noChangeArrowheads="1"/>
            </p:cNvSpPr>
            <p:nvPr/>
          </p:nvSpPr>
          <p:spPr bwMode="auto">
            <a:xfrm>
              <a:off x="7010400" y="5602069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 komora</a:t>
              </a:r>
            </a:p>
          </p:txBody>
        </p:sp>
        <p:sp>
          <p:nvSpPr>
            <p:cNvPr id="34825" name="TextBox 21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Pritisak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24200" y="2362200"/>
            <a:ext cx="5791200" cy="4270375"/>
            <a:chOff x="3429000" y="2782669"/>
            <a:chExt cx="5334000" cy="4001852"/>
          </a:xfrm>
        </p:grpSpPr>
        <p:pic>
          <p:nvPicPr>
            <p:cNvPr id="3584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2400" y="2819400"/>
              <a:ext cx="4724400" cy="39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505200" y="2782669"/>
              <a:ext cx="15240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Istosmerno istiskivanje</a:t>
              </a:r>
            </a:p>
          </p:txBody>
        </p:sp>
        <p:sp>
          <p:nvSpPr>
            <p:cNvPr id="35846" name="TextBox 6"/>
            <p:cNvSpPr txBox="1">
              <a:spLocks noChangeArrowheads="1"/>
            </p:cNvSpPr>
            <p:nvPr/>
          </p:nvSpPr>
          <p:spPr bwMode="auto">
            <a:xfrm>
              <a:off x="3429000" y="4953000"/>
              <a:ext cx="18288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Suprotnosmerno istiskivanje</a:t>
              </a:r>
            </a:p>
          </p:txBody>
        </p:sp>
        <p:sp>
          <p:nvSpPr>
            <p:cNvPr id="35847" name="TextBox 7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1828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  <p:sp>
          <p:nvSpPr>
            <p:cNvPr id="35848" name="TextBox 8"/>
            <p:cNvSpPr txBox="1">
              <a:spLocks noChangeArrowheads="1"/>
            </p:cNvSpPr>
            <p:nvPr/>
          </p:nvSpPr>
          <p:spPr bwMode="auto">
            <a:xfrm>
              <a:off x="8077200" y="3516868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Klip</a:t>
              </a:r>
            </a:p>
          </p:txBody>
        </p:sp>
        <p:sp>
          <p:nvSpPr>
            <p:cNvPr id="35849" name="TextBox 9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1143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5850" name="TextBox 10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533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Žig</a:t>
              </a: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04800"/>
            <a:ext cx="3581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Sinterovanje istiskivanjem: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pogodno za specifične oblike radnih predmeta (izduženi oblik)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Primena kompozitnih materijala ojačanih diskontinualnim vlaknima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sr-Latn-CS" dirty="0" smtClean="0"/>
              <a:t>Tipični predstavnici ovog tipa kompozitnih materijala su:</a:t>
            </a:r>
          </a:p>
          <a:p>
            <a:r>
              <a:rPr lang="sr-Latn-CS" dirty="0" smtClean="0"/>
              <a:t>Stakloplastika (polimer ojačan staklenim vlaknima)</a:t>
            </a:r>
          </a:p>
          <a:p>
            <a:r>
              <a:rPr lang="sr-Latn-CS" dirty="0" smtClean="0"/>
              <a:t>Legura aluminijuma ojačana kratkim vlaknima 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 ili SiC</a:t>
            </a:r>
            <a:endParaRPr lang="sr-Latn-C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Stakloplastika</a:t>
            </a:r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Najpoznatiji kompoitni materijal ojačan kratkim diskontinualnim vlaknima.</a:t>
            </a:r>
          </a:p>
          <a:p>
            <a:r>
              <a:rPr lang="sr-Latn-CS" sz="2800" dirty="0" smtClean="0"/>
              <a:t>Danas u mnogim primenama dopunjen ili zamenjen kompozitnim materijalom sa kontinuanim ugljeničnim vlaknima.</a:t>
            </a:r>
          </a:p>
          <a:p>
            <a:r>
              <a:rPr lang="sr-Latn-CS" sz="2800" dirty="0" smtClean="0"/>
              <a:t>Obično u upotrebi sistem: poliestarska smola + E-staklo.</a:t>
            </a:r>
            <a:endParaRPr lang="sr-Latn-C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876800"/>
          <a:ext cx="777240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92"/>
                <a:gridCol w="1843903"/>
                <a:gridCol w="1843903"/>
                <a:gridCol w="1843903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Zatezna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Pritisna čvrstoća [MPa]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Poliestarska smola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1,28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140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Poliestarska smola+30% E-staklo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150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Nautika (čamci, manji brodovi, kupole topova)</a:t>
            </a:r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r>
              <a:rPr lang="sr-Latn-CS" sz="2000" b="1" dirty="0" smtClean="0"/>
              <a:t>Rezervoari (rezervoari sa manjim radnim pritiscima)</a:t>
            </a:r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  <a:p>
            <a:pPr>
              <a:buNone/>
            </a:pPr>
            <a:endParaRPr lang="sr-Latn-C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31547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14400"/>
            <a:ext cx="2834030" cy="237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870965"/>
            <a:ext cx="3200400" cy="24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4191000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0" y="4419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62400" y="4038600"/>
            <a:ext cx="1981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Vrste diskontinualnih vlakana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Konstantnog poprečnog preseka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Promenljivog poprečnog preseka</a:t>
            </a:r>
          </a:p>
          <a:p>
            <a:pPr>
              <a:buNone/>
            </a:pPr>
            <a:r>
              <a:rPr lang="sr-Latn-CS" dirty="0" smtClean="0"/>
              <a:t>    (Bone-shaped-short-fiber)</a:t>
            </a:r>
            <a:endParaRPr lang="sr-Latn-CS" dirty="0"/>
          </a:p>
        </p:txBody>
      </p:sp>
      <p:sp>
        <p:nvSpPr>
          <p:cNvPr id="4" name="Can 3"/>
          <p:cNvSpPr/>
          <p:nvPr/>
        </p:nvSpPr>
        <p:spPr>
          <a:xfrm rot="16200000">
            <a:off x="4724400" y="990600"/>
            <a:ext cx="304800" cy="3505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8" name="Group 7"/>
          <p:cNvGrpSpPr/>
          <p:nvPr/>
        </p:nvGrpSpPr>
        <p:grpSpPr>
          <a:xfrm>
            <a:off x="2895600" y="4724400"/>
            <a:ext cx="3962400" cy="762000"/>
            <a:chOff x="2209800" y="4191000"/>
            <a:chExt cx="3962400" cy="762000"/>
          </a:xfrm>
        </p:grpSpPr>
        <p:sp>
          <p:nvSpPr>
            <p:cNvPr id="7" name="Oval 6"/>
            <p:cNvSpPr/>
            <p:nvPr/>
          </p:nvSpPr>
          <p:spPr>
            <a:xfrm>
              <a:off x="5410200" y="4191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5" name="Can 4"/>
            <p:cNvSpPr/>
            <p:nvPr/>
          </p:nvSpPr>
          <p:spPr>
            <a:xfrm rot="16200000">
              <a:off x="4038600" y="3276600"/>
              <a:ext cx="304800" cy="2590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Oval 5"/>
            <p:cNvSpPr/>
            <p:nvPr/>
          </p:nvSpPr>
          <p:spPr>
            <a:xfrm>
              <a:off x="2209800" y="4191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/>
              <a:t>Građevinarstvo (krovni paneli, kade, kiosci, ormari)</a:t>
            </a:r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pPr>
              <a:buNone/>
            </a:pPr>
            <a:endParaRPr lang="sr-Latn-CS" b="1" dirty="0" smtClean="0"/>
          </a:p>
          <a:p>
            <a:pPr>
              <a:buNone/>
            </a:pPr>
            <a:endParaRPr lang="sr-Latn-CS" b="1" dirty="0" smtClean="0"/>
          </a:p>
          <a:p>
            <a:pPr>
              <a:buNone/>
            </a:pPr>
            <a:endParaRPr lang="sr-Latn-CS" b="1" dirty="0" smtClean="0"/>
          </a:p>
          <a:p>
            <a:r>
              <a:rPr lang="sr-Latn-CS" b="1" dirty="0" smtClean="0"/>
              <a:t>Elektrotehnika (obloge antena, radomi-poklopci radarskih antena)</a:t>
            </a:r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1219200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43976" y="1295400"/>
            <a:ext cx="1956824" cy="187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371600"/>
            <a:ext cx="1905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05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3957850"/>
            <a:ext cx="1943100" cy="29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3941064"/>
            <a:ext cx="4419600" cy="291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5181600" y="4419600"/>
            <a:ext cx="1371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Polipropilen ojačan staklenim i ugljeničnim kratkim vlaknima</a:t>
            </a:r>
            <a:endParaRPr lang="sr-Latn-C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52400" y="3657600"/>
            <a:ext cx="8544778" cy="3200400"/>
            <a:chOff x="152400" y="3505200"/>
            <a:chExt cx="8544778" cy="32004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3505200"/>
              <a:ext cx="3886200" cy="290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715000" y="6324600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Izduženje [%]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6248400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Udeo vlakana [%]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3581400"/>
              <a:ext cx="461665" cy="23622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Zatezna čvrstoća [MPa]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3581400"/>
              <a:ext cx="461665" cy="2438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Modul elastičnosti[MPa]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3810000"/>
              <a:ext cx="1066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 smtClean="0"/>
                <a:t>Ugljenična</a:t>
              </a:r>
              <a:endParaRPr lang="sr-Latn-C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00" y="5029200"/>
              <a:ext cx="838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 smtClean="0"/>
                <a:t>Staklena</a:t>
              </a:r>
              <a:endParaRPr lang="sr-Latn-C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0" y="4876800"/>
              <a:ext cx="685800" cy="304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 smtClean="0"/>
                <a:t>G</a:t>
              </a:r>
              <a:endParaRPr lang="sr-Latn-C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36576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 smtClean="0"/>
                <a:t>25</a:t>
              </a:r>
              <a:endParaRPr lang="sr-Latn-C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7000" y="3962400"/>
              <a:ext cx="304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 smtClean="0"/>
                <a:t>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3807023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 smtClean="0"/>
                <a:t>16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40386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 smtClean="0"/>
                <a:t>Ugljenična</a:t>
              </a:r>
              <a:endParaRPr lang="sr-Latn-CS" sz="1400" b="1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599" y="3581400"/>
              <a:ext cx="3896579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5105400" y="37338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 smtClean="0"/>
                <a:t>Ugljenična</a:t>
              </a:r>
              <a:endParaRPr lang="sr-Latn-C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51054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 smtClean="0"/>
                <a:t>Staklena</a:t>
              </a:r>
              <a:endParaRPr lang="sr-Latn-CS" sz="1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3200" y="40386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1600" dirty="0" smtClean="0"/>
                <a:t>8%</a:t>
              </a:r>
              <a:endParaRPr lang="sr-Latn-C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72200" y="388620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CS" dirty="0" smtClean="0"/>
                <a:t>16%</a:t>
              </a:r>
              <a:endParaRPr lang="sr-Latn-C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69386" y="373380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CS" dirty="0" smtClean="0"/>
                <a:t>25%</a:t>
              </a:r>
              <a:endParaRPr lang="sr-Latn-C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01000" y="44196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1600" dirty="0" smtClean="0"/>
                <a:t>8%</a:t>
              </a:r>
              <a:endParaRPr lang="sr-Latn-C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67600" y="411480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CS" dirty="0" smtClean="0"/>
                <a:t>16%</a:t>
              </a:r>
              <a:endParaRPr lang="sr-Latn-C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10400" y="396240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CS" dirty="0" smtClean="0"/>
                <a:t>25%</a:t>
              </a:r>
              <a:endParaRPr lang="sr-Latn-C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4800" y="1371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Potencijalna upotreba u automobilskoj industriji – polopac haube, prtljažnika, vrata.</a:t>
            </a:r>
          </a:p>
          <a:p>
            <a:r>
              <a:rPr lang="sr-Latn-CS" b="1" dirty="0" smtClean="0"/>
              <a:t>Prednosti – antikorozivan materijal, relativno jeftin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81000" y="1981200"/>
          <a:ext cx="8305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45920"/>
                <a:gridCol w="1661160"/>
                <a:gridCol w="1661160"/>
                <a:gridCol w="1661160"/>
              </a:tblGrid>
              <a:tr h="323850">
                <a:tc>
                  <a:txBody>
                    <a:bodyPr/>
                    <a:lstStyle/>
                    <a:p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Zatezna čvrstoća [MPa]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Modul elastičnosti [GPa]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Gustina [g/cm</a:t>
                      </a:r>
                      <a:r>
                        <a:rPr lang="sr-Latn-CS" sz="1600" baseline="30000" dirty="0" smtClean="0"/>
                        <a:t>3</a:t>
                      </a:r>
                      <a:r>
                        <a:rPr lang="sr-Latn-CS" sz="1600" dirty="0" smtClean="0"/>
                        <a:t>]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Prečnik [</a:t>
                      </a:r>
                      <a:r>
                        <a:rPr lang="el-GR" sz="1600" dirty="0" smtClean="0"/>
                        <a:t>μ</a:t>
                      </a:r>
                      <a:r>
                        <a:rPr lang="sr-Latn-CS" sz="1600" dirty="0" smtClean="0"/>
                        <a:t>m]</a:t>
                      </a:r>
                      <a:endParaRPr lang="sr-Latn-CS" sz="16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PP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31,6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1,3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0,903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-</a:t>
                      </a:r>
                      <a:endParaRPr lang="sr-Latn-CS" sz="16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Staklena vlakna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1956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78,5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2,55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13,8</a:t>
                      </a:r>
                      <a:endParaRPr lang="sr-Latn-CS" sz="16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Ugljenična vlakna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3950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238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1,77</a:t>
                      </a:r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 smtClean="0"/>
                        <a:t>7,5</a:t>
                      </a:r>
                      <a:endParaRPr lang="sr-Latn-C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Legura aluminijuma ojačana kratkim vlaknima 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-mehaničke osobine</a:t>
            </a:r>
            <a:br>
              <a:rPr lang="sr-Latn-CS" dirty="0" smtClean="0"/>
            </a:br>
            <a:endParaRPr lang="sr-Latn-C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676400"/>
            <a:ext cx="4495800" cy="4857929"/>
            <a:chOff x="152400" y="1676400"/>
            <a:chExt cx="4495800" cy="48579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676400"/>
              <a:ext cx="31242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600200" y="49530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Temperatura [</a:t>
              </a:r>
              <a:r>
                <a:rPr lang="sr-Latn-CS" b="1" baseline="30000" dirty="0" smtClean="0"/>
                <a:t>o</a:t>
              </a:r>
              <a:r>
                <a:rPr lang="sr-Latn-CS" b="1" dirty="0" smtClean="0"/>
                <a:t>C]</a:t>
              </a:r>
              <a:endParaRPr lang="sr-Latn-CS" b="1" baseline="30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1944469"/>
              <a:ext cx="461665" cy="239893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Zatezna čvrstoća [MPa]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5334000"/>
              <a:ext cx="449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a-Legura AlSi12CuMg ojačana sa 20% SiC niti</a:t>
              </a:r>
            </a:p>
            <a:p>
              <a:r>
                <a:rPr lang="sr-Latn-CS" b="1" dirty="0" smtClean="0"/>
                <a:t>b-Legura AlSi12CuMg ojačana sa 20% Al</a:t>
              </a:r>
              <a:r>
                <a:rPr lang="sr-Latn-CS" b="1" baseline="-25000" dirty="0" smtClean="0"/>
                <a:t>2</a:t>
              </a:r>
              <a:r>
                <a:rPr lang="sr-Latn-CS" b="1" dirty="0" smtClean="0"/>
                <a:t>O</a:t>
              </a:r>
              <a:r>
                <a:rPr lang="sr-Latn-CS" b="1" baseline="-25000" dirty="0" smtClean="0"/>
                <a:t>3</a:t>
              </a:r>
              <a:r>
                <a:rPr lang="sr-Latn-CS" b="1" dirty="0" smtClean="0"/>
                <a:t> kratkih vlakana</a:t>
              </a:r>
            </a:p>
            <a:p>
              <a:r>
                <a:rPr lang="sr-Latn-CS" b="1" dirty="0" smtClean="0"/>
                <a:t>c-Legura AlSi12CuMg</a:t>
              </a:r>
              <a:endParaRPr lang="sr-Latn-CS" b="1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8627" y="1524000"/>
            <a:ext cx="305477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9935" y="1600200"/>
            <a:ext cx="461665" cy="28956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sr-Latn-CS" b="1" dirty="0" smtClean="0"/>
              <a:t>Srednja dužina prsline [mm]</a:t>
            </a:r>
            <a:endParaRPr lang="sr-Latn-C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4572000"/>
            <a:ext cx="281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Broj temperaturnih ciklusa</a:t>
            </a:r>
            <a:endParaRPr lang="sr-Latn-CS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4902875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a-Legura AlSi12CuMgNi</a:t>
            </a:r>
          </a:p>
          <a:p>
            <a:r>
              <a:rPr lang="sr-Latn-CS" b="1" dirty="0" smtClean="0"/>
              <a:t>b-Legura AlSi12CuMgNi ojačana sa 12% Al</a:t>
            </a:r>
            <a:r>
              <a:rPr lang="sr-Latn-CS" b="1" baseline="-25000" dirty="0" smtClean="0"/>
              <a:t>2</a:t>
            </a:r>
            <a:r>
              <a:rPr lang="sr-Latn-CS" b="1" dirty="0" smtClean="0"/>
              <a:t>O</a:t>
            </a:r>
            <a:r>
              <a:rPr lang="sr-Latn-CS" b="1" baseline="-25000" dirty="0" smtClean="0"/>
              <a:t>3</a:t>
            </a:r>
            <a:r>
              <a:rPr lang="sr-Latn-CS" b="1" dirty="0" smtClean="0"/>
              <a:t> kratkih vlakana</a:t>
            </a:r>
          </a:p>
          <a:p>
            <a:r>
              <a:rPr lang="sr-Latn-CS" b="1" dirty="0" smtClean="0"/>
              <a:t>c-Legura AlSi12CuMgNi ojačana sa 17,5% Al</a:t>
            </a:r>
            <a:r>
              <a:rPr lang="sr-Latn-CS" b="1" baseline="-25000" dirty="0" smtClean="0"/>
              <a:t>2</a:t>
            </a:r>
            <a:r>
              <a:rPr lang="sr-Latn-CS" b="1" dirty="0" smtClean="0"/>
              <a:t>O</a:t>
            </a:r>
            <a:r>
              <a:rPr lang="sr-Latn-CS" b="1" baseline="-25000" dirty="0" smtClean="0"/>
              <a:t>3</a:t>
            </a:r>
            <a:r>
              <a:rPr lang="sr-Latn-CS" b="1" dirty="0" smtClean="0"/>
              <a:t> kratkih vlakana</a:t>
            </a:r>
          </a:p>
          <a:p>
            <a:r>
              <a:rPr lang="sr-Latn-CS" b="1" dirty="0" smtClean="0"/>
              <a:t>d-Legura AlSi12CuMgNi ojačana sa 20% Al</a:t>
            </a:r>
            <a:r>
              <a:rPr lang="sr-Latn-CS" b="1" baseline="-25000" dirty="0" smtClean="0"/>
              <a:t>2</a:t>
            </a:r>
            <a:r>
              <a:rPr lang="sr-Latn-CS" b="1" dirty="0" smtClean="0"/>
              <a:t>O</a:t>
            </a:r>
            <a:r>
              <a:rPr lang="sr-Latn-CS" b="1" baseline="-25000" dirty="0" smtClean="0"/>
              <a:t>3</a:t>
            </a:r>
            <a:r>
              <a:rPr lang="sr-Latn-CS" b="1" dirty="0" smtClean="0"/>
              <a:t> kratkih vlakana</a:t>
            </a:r>
            <a:endParaRPr lang="sr-Latn-C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Legura aluminijuma ojačana kratkim vlaknima 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-primena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Na osnovu mehaničkih osobina – visoka zatezna čvrstoća i otpornost na širenje prsline na povišenim temperaturama, ovi kompozitni materijali su pogodni za izradu klipova i drugih komponenti motora SUS (analogno siluminu):</a:t>
            </a:r>
            <a:endParaRPr lang="sr-Latn-C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20471"/>
            <a:ext cx="3505200" cy="380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35814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Kratkim vlaknima je ojačan deo oko upuštenog (ugnutog) čela klipa i ivice čela, koji su i najviše opterećeni.</a:t>
            </a:r>
            <a:endParaRPr lang="sr-Latn-CS" sz="2000" b="1" dirty="0"/>
          </a:p>
        </p:txBody>
      </p:sp>
      <p:sp>
        <p:nvSpPr>
          <p:cNvPr id="8" name="Right Arrow 7"/>
          <p:cNvSpPr/>
          <p:nvPr/>
        </p:nvSpPr>
        <p:spPr>
          <a:xfrm rot="11879213">
            <a:off x="4310980" y="3566792"/>
            <a:ext cx="921171" cy="1816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12539398">
            <a:off x="3744641" y="4006627"/>
            <a:ext cx="1491636" cy="198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Legura aluminijuma ojačana kratkim vlaknima SiC</a:t>
            </a:r>
            <a:endParaRPr lang="sr-Latn-C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733800"/>
          <a:ext cx="80772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Savojna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Koeficijent toplotne ekspanzije [ppm/K]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Legura Al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23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MCX-693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2,98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255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6,4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MCX-703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240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7,0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MCX-724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2,94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235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7,2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2209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/>
              <a:t>Legura Al + </a:t>
            </a:r>
            <a:r>
              <a:rPr lang="sr-Latn-CS" sz="2800" b="1" dirty="0" smtClean="0"/>
              <a:t>(55-70) </a:t>
            </a:r>
            <a:r>
              <a:rPr lang="sr-Latn-CS" sz="2800" b="1" dirty="0" smtClean="0"/>
              <a:t>% SiC</a:t>
            </a:r>
          </a:p>
          <a:p>
            <a:pPr algn="ctr"/>
            <a:r>
              <a:rPr lang="sr-Latn-CS" sz="2800" b="1" dirty="0" smtClean="0"/>
              <a:t>Primena analogna siluminu</a:t>
            </a:r>
            <a:endParaRPr lang="sr-Latn-CS" sz="2800" b="1" dirty="0"/>
          </a:p>
        </p:txBody>
      </p:sp>
      <p:sp>
        <p:nvSpPr>
          <p:cNvPr id="7" name="Oval 6"/>
          <p:cNvSpPr/>
          <p:nvPr/>
        </p:nvSpPr>
        <p:spPr>
          <a:xfrm>
            <a:off x="3352800" y="3352800"/>
            <a:ext cx="1828800" cy="350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Oval 7"/>
          <p:cNvSpPr/>
          <p:nvPr/>
        </p:nvSpPr>
        <p:spPr>
          <a:xfrm>
            <a:off x="6629400" y="3352800"/>
            <a:ext cx="1828800" cy="350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Pitanja – kompozitni materijali ojačani diskontinualnim vlaknima</a:t>
            </a:r>
          </a:p>
          <a:p>
            <a:pPr algn="ctr">
              <a:buNone/>
            </a:pPr>
            <a:endParaRPr lang="sr-Latn-CS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1. Vrste diskontinualnih vlakana?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2. Prednosti i nedostaci kompozitnih materijala ojačanih diskontinualnim vlaknima?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3. Zašto diskontinualna vlakna imaju manji stepen ojačanja u odnosu na kontinualna?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4. Prednosti i nedostaci diskontinualnih vlakana promenljivog poprečnog preseka?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5. Objasniti ručno kalupovanje i naprskavanje.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6. Objasniti toplo formiranje, konvencionalno brizganje i brizganje presovanjem?</a:t>
            </a:r>
          </a:p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7. </a:t>
            </a:r>
            <a:r>
              <a:rPr lang="sr-Latn-CS" b="1" dirty="0">
                <a:solidFill>
                  <a:schemeClr val="tx2"/>
                </a:solidFill>
              </a:rPr>
              <a:t>Dobijanje kompozitnih materijala sa diskontinualnim vlaknima i metalnom </a:t>
            </a:r>
            <a:r>
              <a:rPr lang="sr-Latn-CS" b="1" dirty="0" smtClean="0">
                <a:solidFill>
                  <a:schemeClr val="tx2"/>
                </a:solidFill>
              </a:rPr>
              <a:t>osnovom?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8. </a:t>
            </a:r>
            <a:r>
              <a:rPr lang="sr-Latn-CS" sz="3000" b="1" dirty="0" smtClean="0">
                <a:solidFill>
                  <a:schemeClr val="tx2"/>
                </a:solidFill>
              </a:rPr>
              <a:t>Postupci livenja kompozitnih materijala sa diskontinualnim vlaknima?</a:t>
            </a:r>
          </a:p>
          <a:p>
            <a:pPr>
              <a:buNone/>
            </a:pPr>
            <a:r>
              <a:rPr lang="sr-Latn-CS" sz="3000" b="1" dirty="0" smtClean="0">
                <a:solidFill>
                  <a:schemeClr val="tx2"/>
                </a:solidFill>
              </a:rPr>
              <a:t>9. Postupci sinterovanja kompozitnih materijala sa diskontinualnim vlaknima?</a:t>
            </a:r>
          </a:p>
          <a:p>
            <a:pPr>
              <a:buNone/>
            </a:pPr>
            <a:r>
              <a:rPr lang="sr-Latn-CS" sz="3000" b="1" dirty="0" smtClean="0">
                <a:solidFill>
                  <a:schemeClr val="tx2"/>
                </a:solidFill>
              </a:rPr>
              <a:t>10. Primena stakloplastike?</a:t>
            </a:r>
          </a:p>
          <a:p>
            <a:pPr>
              <a:buNone/>
            </a:pPr>
            <a:r>
              <a:rPr lang="sr-Latn-CS" sz="3000" b="1" dirty="0" smtClean="0">
                <a:solidFill>
                  <a:schemeClr val="tx2"/>
                </a:solidFill>
              </a:rPr>
              <a:t>11. Prednosti i potencijalna upotreba polipropilena ojačanog staklenim i ugljeničnim vlaknima?</a:t>
            </a:r>
          </a:p>
          <a:p>
            <a:pPr>
              <a:buNone/>
            </a:pPr>
            <a:r>
              <a:rPr lang="sr-Latn-CS" sz="3000" b="1" dirty="0" smtClean="0">
                <a:solidFill>
                  <a:schemeClr val="tx2"/>
                </a:solidFill>
              </a:rPr>
              <a:t>12. Primena legura aluminijuma ojačanih kratkim vlaknima Al</a:t>
            </a:r>
            <a:r>
              <a:rPr lang="sr-Latn-CS" sz="3000" b="1" baseline="-25000" dirty="0" smtClean="0">
                <a:solidFill>
                  <a:schemeClr val="tx2"/>
                </a:solidFill>
              </a:rPr>
              <a:t>2</a:t>
            </a:r>
            <a:r>
              <a:rPr lang="sr-Latn-CS" sz="3000" b="1" dirty="0" smtClean="0">
                <a:solidFill>
                  <a:schemeClr val="tx2"/>
                </a:solidFill>
              </a:rPr>
              <a:t>O</a:t>
            </a:r>
            <a:r>
              <a:rPr lang="sr-Latn-CS" sz="3000" b="1" baseline="-25000" dirty="0" smtClean="0">
                <a:solidFill>
                  <a:schemeClr val="tx2"/>
                </a:solidFill>
              </a:rPr>
              <a:t>3</a:t>
            </a:r>
            <a:r>
              <a:rPr lang="sr-Latn-CS" sz="3000" b="1" dirty="0" smtClean="0">
                <a:solidFill>
                  <a:schemeClr val="tx2"/>
                </a:solidFill>
              </a:rPr>
              <a:t> i </a:t>
            </a:r>
            <a:r>
              <a:rPr lang="sr-Latn-CS" sz="3000" b="1" dirty="0" smtClean="0">
                <a:solidFill>
                  <a:schemeClr val="tx2"/>
                </a:solidFill>
              </a:rPr>
              <a:t>SiC. Ključne prednosti nad siluminom?</a:t>
            </a:r>
            <a:endParaRPr lang="sr-Latn-CS" sz="3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Prednosti kompozitnih materijala sa diskontinualnim nad kompozitnim materijalima sa kontinualnim vlaknima: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Jednostavnije </a:t>
            </a:r>
            <a:r>
              <a:rPr lang="sr-Latn-CS" dirty="0" smtClean="0"/>
              <a:t>dobijanje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Dobijanje kompleksnih radnih predmeta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Pogodni za serijsku proizvodnju</a:t>
            </a: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Jeftiniji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Nedostaci kompozitnih materijala sa diskontinualnim nad kompozitnim materijalima sa kontinualnim vlaknima:</a:t>
            </a:r>
          </a:p>
          <a:p>
            <a:pPr>
              <a:buNone/>
            </a:pPr>
            <a:r>
              <a:rPr lang="sr-Latn-CS" dirty="0" smtClean="0"/>
              <a:t>1. Niže mehaničke karakteristike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Zašto niže mehaničke karakteristike?</a:t>
            </a:r>
            <a:endParaRPr lang="sr-Latn-CS" dirty="0"/>
          </a:p>
        </p:txBody>
      </p:sp>
      <p:sp>
        <p:nvSpPr>
          <p:cNvPr id="72" name="Rectangle 71"/>
          <p:cNvSpPr/>
          <p:nvPr/>
        </p:nvSpPr>
        <p:spPr>
          <a:xfrm>
            <a:off x="381000" y="38100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sr-Latn-CS" b="1" u="sng" dirty="0" smtClean="0"/>
              <a:t>Diskontinualna vlakna</a:t>
            </a:r>
            <a:r>
              <a:rPr lang="en-US" b="1" dirty="0" smtClean="0"/>
              <a:t>: </a:t>
            </a:r>
            <a:r>
              <a:rPr lang="sr-Latn-CS" b="1" i="1" dirty="0" smtClean="0"/>
              <a:t>l</a:t>
            </a:r>
            <a:r>
              <a:rPr lang="en-US" b="1" i="1" baseline="-25000" dirty="0" err="1" smtClean="0"/>
              <a:t>krit</a:t>
            </a:r>
            <a:r>
              <a:rPr lang="en-US" b="1" i="1" dirty="0" smtClean="0"/>
              <a:t> &lt; l &lt;15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krit</a:t>
            </a:r>
            <a:r>
              <a:rPr lang="sr-Latn-CS" b="1" i="1" baseline="-25000" dirty="0" smtClean="0"/>
              <a:t> </a:t>
            </a:r>
          </a:p>
          <a:p>
            <a:pPr>
              <a:buNone/>
            </a:pPr>
            <a:r>
              <a:rPr lang="sr-Latn-CS" b="1" dirty="0" smtClean="0"/>
              <a:t>(manji stepen ojačanja</a:t>
            </a:r>
            <a:r>
              <a:rPr lang="en-US" b="1" dirty="0" smtClean="0"/>
              <a:t> – </a:t>
            </a:r>
            <a:r>
              <a:rPr lang="en-US" b="1" dirty="0" err="1" smtClean="0"/>
              <a:t>manji</a:t>
            </a:r>
            <a:r>
              <a:rPr lang="en-US" b="1" dirty="0" smtClean="0"/>
              <a:t> </a:t>
            </a:r>
            <a:r>
              <a:rPr lang="en-US" b="1" dirty="0" err="1" smtClean="0"/>
              <a:t>srednji</a:t>
            </a:r>
            <a:r>
              <a:rPr lang="en-US" b="1" dirty="0" smtClean="0"/>
              <a:t> </a:t>
            </a:r>
            <a:r>
              <a:rPr lang="en-US" b="1" dirty="0" err="1" smtClean="0"/>
              <a:t>zatezni</a:t>
            </a:r>
            <a:r>
              <a:rPr lang="en-US" b="1" dirty="0" smtClean="0"/>
              <a:t> </a:t>
            </a:r>
            <a:r>
              <a:rPr lang="en-US" b="1" dirty="0" err="1" smtClean="0"/>
              <a:t>napon</a:t>
            </a:r>
            <a:r>
              <a:rPr lang="en-US" b="1" dirty="0" smtClean="0"/>
              <a:t> </a:t>
            </a:r>
            <a:r>
              <a:rPr lang="en-US" b="1" dirty="0" err="1" smtClean="0"/>
              <a:t>koji</a:t>
            </a:r>
            <a:r>
              <a:rPr lang="en-US" b="1" dirty="0" smtClean="0"/>
              <a:t> </a:t>
            </a:r>
            <a:r>
              <a:rPr lang="en-US" b="1" dirty="0" err="1" smtClean="0"/>
              <a:t>deluje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vlakna</a:t>
            </a:r>
            <a:r>
              <a:rPr lang="sr-Latn-CS" b="1" dirty="0" smtClean="0"/>
              <a:t>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67200" y="3810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r-Latn-CS" b="1" u="sng" dirty="0" smtClean="0"/>
              <a:t>Kontinualna vlakna</a:t>
            </a:r>
            <a:r>
              <a:rPr lang="en-US" b="1" dirty="0" smtClean="0"/>
              <a:t>: </a:t>
            </a:r>
            <a:r>
              <a:rPr lang="en-US" b="1" i="1" dirty="0" smtClean="0"/>
              <a:t>l &gt; 15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krit</a:t>
            </a:r>
            <a:r>
              <a:rPr lang="sr-Latn-CS" b="1" i="1" baseline="-25000" dirty="0" smtClean="0"/>
              <a:t> </a:t>
            </a:r>
            <a:r>
              <a:rPr lang="en-US" b="1" i="1" dirty="0" smtClean="0"/>
              <a:t>&gt;&gt;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krit</a:t>
            </a:r>
            <a:r>
              <a:rPr lang="sr-Latn-CS" b="1" i="1" dirty="0" smtClean="0"/>
              <a:t>)</a:t>
            </a:r>
            <a:endParaRPr lang="sr-Latn-CS" b="1" i="1" baseline="-25000" dirty="0" smtClean="0"/>
          </a:p>
          <a:p>
            <a:pPr>
              <a:buNone/>
            </a:pPr>
            <a:r>
              <a:rPr lang="sr-Latn-CS" b="1" dirty="0" smtClean="0"/>
              <a:t>(veći stepen ojačanja</a:t>
            </a:r>
            <a:r>
              <a:rPr lang="en-US" b="1" dirty="0" smtClean="0"/>
              <a:t> – </a:t>
            </a:r>
            <a:r>
              <a:rPr lang="en-US" b="1" dirty="0" err="1" smtClean="0"/>
              <a:t>ve</a:t>
            </a:r>
            <a:r>
              <a:rPr lang="sr-Latn-CS" b="1" dirty="0" smtClean="0"/>
              <a:t>ći srednji zatezni napon koji deluje na vlakna)</a:t>
            </a:r>
            <a:endParaRPr lang="en-US" b="1" baseline="-25000" dirty="0" smtClean="0"/>
          </a:p>
          <a:p>
            <a:endParaRPr lang="sr-Latn-C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820991" y="1066800"/>
            <a:ext cx="7561009" cy="2788920"/>
            <a:chOff x="820991" y="1783080"/>
            <a:chExt cx="7561009" cy="2788920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7391518" y="3198889"/>
              <a:ext cx="1523165" cy="2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1394" y="3048000"/>
              <a:ext cx="2743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307188" y="4075608"/>
              <a:ext cx="228601" cy="21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812387" y="4075607"/>
              <a:ext cx="228601" cy="21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30480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0" name="Straight Connector 69"/>
            <p:cNvCxnSpPr/>
            <p:nvPr/>
          </p:nvCxnSpPr>
          <p:spPr>
            <a:xfrm rot="10800000">
              <a:off x="3276600" y="3124200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752600" y="4114800"/>
              <a:ext cx="1219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l&gt;</a:t>
              </a:r>
              <a:r>
                <a:rPr lang="en-US" b="1" i="1" dirty="0" err="1" smtClean="0"/>
                <a:t>l</a:t>
              </a:r>
              <a:r>
                <a:rPr lang="en-US" b="1" i="1" baseline="-25000" dirty="0" err="1" smtClean="0"/>
                <a:t>krit</a:t>
              </a:r>
              <a:endParaRPr lang="sr-Latn-CS" b="1" i="1" dirty="0"/>
            </a:p>
          </p:txBody>
        </p:sp>
        <p:sp>
          <p:nvSpPr>
            <p:cNvPr id="76" name="Can 75"/>
            <p:cNvSpPr/>
            <p:nvPr/>
          </p:nvSpPr>
          <p:spPr>
            <a:xfrm rot="16200000">
              <a:off x="2247900" y="1257300"/>
              <a:ext cx="304800" cy="1752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20991" y="1783080"/>
              <a:ext cx="7561009" cy="2788920"/>
              <a:chOff x="820991" y="1783080"/>
              <a:chExt cx="7561009" cy="278892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>
                <a:off x="4154788" y="3313606"/>
                <a:ext cx="914400" cy="383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267994" y="3046412"/>
                <a:ext cx="3886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345287" y="3504108"/>
                <a:ext cx="914402" cy="218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7088486" y="3504108"/>
                <a:ext cx="914402" cy="218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7278988" y="3315794"/>
                <a:ext cx="914400" cy="3788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267994" y="3124200"/>
                <a:ext cx="3886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420394" y="4114800"/>
                <a:ext cx="3505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>
                <a:off x="3276600" y="3048000"/>
                <a:ext cx="1143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Up Arrow 70"/>
              <p:cNvSpPr/>
              <p:nvPr/>
            </p:nvSpPr>
            <p:spPr>
              <a:xfrm>
                <a:off x="3505200" y="3124200"/>
                <a:ext cx="381000" cy="2286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820991" y="1783080"/>
                <a:ext cx="7561009" cy="2788920"/>
                <a:chOff x="820991" y="1783080"/>
                <a:chExt cx="7561009" cy="2788920"/>
              </a:xfrm>
            </p:grpSpPr>
            <p:grpSp>
              <p:nvGrpSpPr>
                <p:cNvPr id="2" name="Group 22"/>
                <p:cNvGrpSpPr/>
                <p:nvPr/>
              </p:nvGrpSpPr>
              <p:grpSpPr>
                <a:xfrm>
                  <a:off x="820991" y="1783080"/>
                  <a:ext cx="2684209" cy="2638426"/>
                  <a:chOff x="5943600" y="1143000"/>
                  <a:chExt cx="2684209" cy="2638426"/>
                </a:xfrm>
              </p:grpSpPr>
              <p:pic>
                <p:nvPicPr>
                  <p:cNvPr id="20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-10000" contrast="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9800" y="1143000"/>
                    <a:ext cx="2608009" cy="26384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943600" y="2190988"/>
                    <a:ext cx="4572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CS" b="1" dirty="0" smtClean="0"/>
                      <a:t>R</a:t>
                    </a:r>
                    <a:r>
                      <a:rPr lang="sr-Latn-CS" b="1" baseline="-25000" dirty="0" smtClean="0"/>
                      <a:t>m</a:t>
                    </a:r>
                    <a:endParaRPr lang="sr-Latn-CS" b="1" dirty="0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810000" y="2754868"/>
                  <a:ext cx="4572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CS" b="1" dirty="0" smtClean="0"/>
                    <a:t>R</a:t>
                  </a:r>
                  <a:r>
                    <a:rPr lang="sr-Latn-CS" b="1" baseline="-25000" dirty="0" smtClean="0"/>
                    <a:t>m</a:t>
                  </a:r>
                  <a:endParaRPr lang="sr-Latn-CS" b="1" dirty="0"/>
                </a:p>
              </p:txBody>
            </p:sp>
            <p:grpSp>
              <p:nvGrpSpPr>
                <p:cNvPr id="3" name="Group 35"/>
                <p:cNvGrpSpPr/>
                <p:nvPr/>
              </p:nvGrpSpPr>
              <p:grpSpPr>
                <a:xfrm>
                  <a:off x="4267200" y="2438400"/>
                  <a:ext cx="3884807" cy="1524000"/>
                  <a:chOff x="3809206" y="2362994"/>
                  <a:chExt cx="2820194" cy="1448594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 rot="5400000">
                    <a:off x="3086100" y="3086100"/>
                    <a:ext cx="14478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3810000" y="3810000"/>
                    <a:ext cx="28194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638800" y="4202668"/>
                  <a:ext cx="12192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i="1" dirty="0" smtClean="0"/>
                    <a:t>l </a:t>
                  </a:r>
                  <a:r>
                    <a:rPr lang="en-US" b="1" i="1" dirty="0" smtClean="0"/>
                    <a:t>&gt;&gt;</a:t>
                  </a:r>
                  <a:r>
                    <a:rPr lang="en-US" b="1" i="1" dirty="0" err="1" smtClean="0"/>
                    <a:t>l</a:t>
                  </a:r>
                  <a:r>
                    <a:rPr lang="en-US" b="1" i="1" baseline="-25000" dirty="0" err="1" smtClean="0"/>
                    <a:t>krit</a:t>
                  </a:r>
                  <a:endParaRPr lang="sr-Latn-CS" b="1" i="1" dirty="0"/>
                </a:p>
              </p:txBody>
            </p:sp>
            <p:sp>
              <p:nvSpPr>
                <p:cNvPr id="77" name="Can 76"/>
                <p:cNvSpPr/>
                <p:nvPr/>
              </p:nvSpPr>
              <p:spPr>
                <a:xfrm rot="16200000">
                  <a:off x="6019800" y="304800"/>
                  <a:ext cx="304800" cy="365760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78" name="Up Arrow 77"/>
                <p:cNvSpPr/>
                <p:nvPr/>
              </p:nvSpPr>
              <p:spPr>
                <a:xfrm rot="16200000">
                  <a:off x="3886200" y="2057400"/>
                  <a:ext cx="381000" cy="228600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79" name="Up Arrow 78"/>
                <p:cNvSpPr/>
                <p:nvPr/>
              </p:nvSpPr>
              <p:spPr>
                <a:xfrm rot="5400000">
                  <a:off x="8077200" y="2057400"/>
                  <a:ext cx="381000" cy="228600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381000" y="51054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4400" b="1" dirty="0" smtClean="0">
                <a:latin typeface="+mj-lt"/>
                <a:ea typeface="+mj-ea"/>
                <a:cs typeface="+mj-cs"/>
              </a:rPr>
              <a:t>* Zbog toga su u razvoju k</a:t>
            </a:r>
            <a:r>
              <a:rPr kumimoji="0" lang="sr-Latn-C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ratka vlakna promenljivog poprečnog preseka (Bone-shaped-short-fiber)</a:t>
            </a:r>
            <a:endParaRPr kumimoji="0" lang="sr-Latn-C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Kratka vlakna promenljivog poprečnog preseka (Bone-shaped-short-fiber)</a:t>
            </a:r>
            <a:endParaRPr lang="sr-Latn-C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sr-Latn-CS" sz="2400" b="1" dirty="0" smtClean="0"/>
              <a:t>Umesto ili pored </a:t>
            </a:r>
            <a:r>
              <a:rPr lang="sr-Latn-CS" sz="2400" b="1" dirty="0" smtClean="0"/>
              <a:t>hemijske veze u tankom sloju između vlakna i osnove, ostvaruje se mehanička veza:</a:t>
            </a:r>
            <a:endParaRPr lang="sr-Latn-CS" sz="24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43474" y="2819400"/>
            <a:ext cx="4124326" cy="2971800"/>
            <a:chOff x="4495800" y="2971800"/>
            <a:chExt cx="4124326" cy="2971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2971800"/>
              <a:ext cx="2752726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315200" y="3135869"/>
              <a:ext cx="10668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Praznina</a:t>
              </a:r>
              <a:endParaRPr lang="sr-Latn-C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53340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Osnova</a:t>
              </a:r>
              <a:endParaRPr lang="sr-Latn-C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30480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>
                  <a:solidFill>
                    <a:srgbClr val="FF0000"/>
                  </a:solidFill>
                </a:rPr>
                <a:t>Mehanička degradacija osnove</a:t>
              </a:r>
              <a:endParaRPr lang="sr-Latn-C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4724400"/>
              <a:ext cx="827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CS" b="1" dirty="0" smtClean="0"/>
                <a:t>Prslina</a:t>
              </a:r>
              <a:endParaRPr lang="sr-Latn-C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2971800"/>
            <a:ext cx="4648200" cy="1957866"/>
            <a:chOff x="381000" y="4343400"/>
            <a:chExt cx="4648200" cy="1957866"/>
          </a:xfrm>
        </p:grpSpPr>
        <p:grpSp>
          <p:nvGrpSpPr>
            <p:cNvPr id="6" name="Group 5"/>
            <p:cNvGrpSpPr/>
            <p:nvPr/>
          </p:nvGrpSpPr>
          <p:grpSpPr>
            <a:xfrm>
              <a:off x="381000" y="4343400"/>
              <a:ext cx="4648200" cy="1957866"/>
              <a:chOff x="1905000" y="1143000"/>
              <a:chExt cx="5334000" cy="2302476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05000" y="1143000"/>
                <a:ext cx="2971799" cy="2302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133600" y="3108960"/>
                <a:ext cx="6858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10000" y="1524000"/>
                <a:ext cx="3429000" cy="7600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>
                    <a:solidFill>
                      <a:srgbClr val="FF0000"/>
                    </a:solidFill>
                  </a:rPr>
                  <a:t>Razdvajanje vlakna i osnove (klizanje)</a:t>
                </a:r>
                <a:endParaRPr lang="sr-Latn-C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00400" y="1188720"/>
                <a:ext cx="1752600" cy="434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Praznina</a:t>
                </a:r>
                <a:endParaRPr lang="sr-Latn-CS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86000" y="5638800"/>
              <a:ext cx="827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r-Latn-CS" b="1" dirty="0" smtClean="0"/>
                <a:t>Prslina</a:t>
              </a:r>
              <a:endParaRPr lang="sr-Latn-CS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Umesto razdvajanja vlakna i osnove klizanjem, javlja se mehanička degradacija </a:t>
            </a:r>
            <a:r>
              <a:rPr lang="sr-Latn-CS" sz="2400" b="1" dirty="0" smtClean="0"/>
              <a:t>osnove i vlakana </a:t>
            </a:r>
            <a:r>
              <a:rPr lang="sr-Latn-CS" sz="2400" b="1" dirty="0" smtClean="0"/>
              <a:t>i značajno čvršća veza između vlakna i osnove.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099" y="4543425"/>
            <a:ext cx="3292901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105400" cy="1630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Polietilenska</a:t>
            </a:r>
            <a:r>
              <a:rPr lang="en-US" dirty="0" smtClean="0"/>
              <a:t> </a:t>
            </a:r>
            <a:r>
              <a:rPr lang="en-US" dirty="0" err="1" smtClean="0"/>
              <a:t>vlakna</a:t>
            </a:r>
            <a:r>
              <a:rPr lang="en-US" dirty="0" smtClean="0"/>
              <a:t> – </a:t>
            </a:r>
            <a:r>
              <a:rPr lang="en-US" dirty="0" err="1" smtClean="0"/>
              <a:t>poliesterska</a:t>
            </a:r>
            <a:r>
              <a:rPr lang="en-US" dirty="0" smtClean="0"/>
              <a:t> </a:t>
            </a:r>
            <a:r>
              <a:rPr lang="en-US" dirty="0" err="1" smtClean="0"/>
              <a:t>osnova</a:t>
            </a:r>
            <a:endParaRPr lang="sr-Latn-C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0" y="2936886"/>
            <a:ext cx="6248400" cy="3844915"/>
            <a:chOff x="304800" y="2156744"/>
            <a:chExt cx="7010400" cy="44726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2286000"/>
              <a:ext cx="5163767" cy="408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04800" y="3429000"/>
              <a:ext cx="461665" cy="1512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Sila [N]</a:t>
              </a:r>
              <a:endParaRPr lang="sr-Latn-C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62600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Izduženje [mm]</a:t>
              </a:r>
              <a:endParaRPr lang="sr-Latn-C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5800" y="2514600"/>
              <a:ext cx="2819400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Kratka vlakna promenljivog poprečnog preseka</a:t>
              </a:r>
              <a:endParaRPr lang="en-US" b="1" dirty="0" smtClean="0"/>
            </a:p>
            <a:p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7463" y="2156744"/>
              <a:ext cx="30480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}</a:t>
              </a:r>
              <a:endParaRPr lang="sr-Latn-CS" sz="6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9600" y="3172408"/>
              <a:ext cx="2819399" cy="1074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b="1" dirty="0" smtClean="0">
                  <a:solidFill>
                    <a:schemeClr val="tx2"/>
                  </a:solidFill>
                </a:rPr>
                <a:t>Kratka vlakna konstantnog poprečnog preseka</a:t>
              </a:r>
              <a:endParaRPr lang="sr-Latn-CS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01684"/>
            <a:ext cx="3276600" cy="29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 rot="19669372">
            <a:off x="5119454" y="2887963"/>
            <a:ext cx="6096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Right Arrow 14"/>
          <p:cNvSpPr/>
          <p:nvPr/>
        </p:nvSpPr>
        <p:spPr>
          <a:xfrm rot="1949655">
            <a:off x="5195286" y="4565449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3600" b="1" dirty="0" smtClean="0"/>
              <a:t>Deformacija kraja polietilenskog vlakna:</a:t>
            </a:r>
            <a:endParaRPr lang="sr-Latn-C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05114"/>
            <a:ext cx="4495800" cy="52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17526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Pre ispitivanja:</a:t>
            </a:r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endParaRPr lang="sr-Latn-CS" b="1" dirty="0" smtClean="0"/>
          </a:p>
          <a:p>
            <a:r>
              <a:rPr lang="sr-Latn-CS" b="1" dirty="0" smtClean="0"/>
              <a:t>Posle ispitivanja – deformisano dejstvom osnove:</a:t>
            </a:r>
            <a:endParaRPr lang="sr-Latn-C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Čelična vlakna – betonska osnova</a:t>
            </a:r>
            <a:br>
              <a:rPr lang="sr-Latn-CS" b="1" dirty="0" smtClean="0"/>
            </a:br>
            <a:r>
              <a:rPr lang="sr-Latn-CS" b="1" dirty="0" smtClean="0"/>
              <a:t>(beton armiran kratkim vlaknima promenljivog poprečnog preseka)</a:t>
            </a:r>
            <a:endParaRPr lang="sr-Latn-C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2743200"/>
            <a:ext cx="6479234" cy="4038600"/>
            <a:chOff x="-230833" y="2819400"/>
            <a:chExt cx="6479234" cy="4038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2895600"/>
              <a:ext cx="4686300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429001" y="28194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Kratka vlakna promenljivog poprečnog preseka</a:t>
              </a:r>
              <a:endParaRPr lang="sr-Latn-C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1200" y="42672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Kratka vlakna konstantnog poprečnog preseka</a:t>
              </a:r>
              <a:endParaRPr lang="sr-Latn-C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64886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Izduženje [mm]</a:t>
              </a:r>
              <a:endParaRPr lang="sr-Latn-C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30833" y="3886200"/>
              <a:ext cx="461665" cy="1512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 smtClean="0"/>
                <a:t>Sila [N]</a:t>
              </a:r>
              <a:endParaRPr lang="sr-Latn-CS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19830"/>
            <a:ext cx="2928938" cy="295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Left-Right Arrow 11"/>
          <p:cNvSpPr/>
          <p:nvPr/>
        </p:nvSpPr>
        <p:spPr>
          <a:xfrm rot="423025">
            <a:off x="5857224" y="6009322"/>
            <a:ext cx="2362200" cy="629888"/>
          </a:xfrm>
          <a:prstGeom prst="left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>
                <a:solidFill>
                  <a:schemeClr val="tx1"/>
                </a:solidFill>
              </a:rPr>
              <a:t>25 mm</a:t>
            </a:r>
            <a:endParaRPr lang="sr-Latn-C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1547</Words>
  <Application>Microsoft Office PowerPoint</Application>
  <PresentationFormat>On-screen Show (4:3)</PresentationFormat>
  <Paragraphs>386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Kompozitni materijali ojačani diskontinualnim vlaknima</vt:lpstr>
      <vt:lpstr>Podela kompozitnih materijala</vt:lpstr>
      <vt:lpstr>Vrste diskontinualnih vlakana</vt:lpstr>
      <vt:lpstr>Slide 4</vt:lpstr>
      <vt:lpstr>Zašto niže mehaničke karakteristike?</vt:lpstr>
      <vt:lpstr>Kratka vlakna promenljivog poprečnog preseka (Bone-shaped-short-fiber)</vt:lpstr>
      <vt:lpstr>Polietilenska vlakna – poliesterska osnova</vt:lpstr>
      <vt:lpstr>Deformacija kraja polietilenskog vlakna:</vt:lpstr>
      <vt:lpstr>Čelična vlakna – betonska osnova (beton armiran kratkim vlaknima promenljivog poprečnog preseka)</vt:lpstr>
      <vt:lpstr>Problemi vezani za upotrebu kratkih vlakana promenljivog poprečnog preseka</vt:lpstr>
      <vt:lpstr>Dobijanje kompozitnih materijala sa diskontinualnim vlaknima sa polimernom osnovom</vt:lpstr>
      <vt:lpstr>Ručno kalupovanje</vt:lpstr>
      <vt:lpstr>Ručno naprskavanje</vt:lpstr>
      <vt:lpstr>Toplo formiranje</vt:lpstr>
      <vt:lpstr>Konvencionalno brizganje</vt:lpstr>
      <vt:lpstr>Brizganje presovanjem</vt:lpstr>
      <vt:lpstr>Dobijanje kompozitnih materijala sa diskontinualnim vlaknima i metalnom osnovom</vt:lpstr>
      <vt:lpstr>Livenje kompozitnih materijala</vt:lpstr>
      <vt:lpstr>Livenje kompozitnih materijala</vt:lpstr>
      <vt:lpstr>Slide 20</vt:lpstr>
      <vt:lpstr>Slide 21</vt:lpstr>
      <vt:lpstr>Slide 22</vt:lpstr>
      <vt:lpstr>Sinterovanje</vt:lpstr>
      <vt:lpstr>Slide 24</vt:lpstr>
      <vt:lpstr>Slide 25</vt:lpstr>
      <vt:lpstr>Slide 26</vt:lpstr>
      <vt:lpstr>Primena kompozitnih materijala ojačanih diskontinualnim vlaknima</vt:lpstr>
      <vt:lpstr>Stakloplastika</vt:lpstr>
      <vt:lpstr>Slide 29</vt:lpstr>
      <vt:lpstr>Slide 30</vt:lpstr>
      <vt:lpstr>Polipropilen ojačan staklenim i ugljeničnim kratkim vlaknima</vt:lpstr>
      <vt:lpstr>Legura aluminijuma ojačana kratkim vlaknima Al2O3-mehaničke osobine </vt:lpstr>
      <vt:lpstr>Legura aluminijuma ojačana kratkim vlaknima Al2O3-primena</vt:lpstr>
      <vt:lpstr>Legura aluminijuma ojačana kratkim vlaknima SiC</vt:lpstr>
      <vt:lpstr>Slide 35</vt:lpstr>
      <vt:lpstr>Slide 36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Kompozitni materijali ojačani diskontinualnim vlaknima</dc:title>
  <dc:creator>Korisnik</dc:creator>
  <cp:lastModifiedBy>Korisnik</cp:lastModifiedBy>
  <cp:revision>110</cp:revision>
  <dcterms:created xsi:type="dcterms:W3CDTF">2011-04-04T08:31:14Z</dcterms:created>
  <dcterms:modified xsi:type="dcterms:W3CDTF">2011-04-11T08:02:09Z</dcterms:modified>
</cp:coreProperties>
</file>